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98" r:id="rId2"/>
    <p:sldId id="258" r:id="rId3"/>
    <p:sldId id="299" r:id="rId4"/>
    <p:sldId id="301" r:id="rId5"/>
    <p:sldId id="302" r:id="rId6"/>
    <p:sldId id="303" r:id="rId7"/>
    <p:sldId id="306" r:id="rId8"/>
    <p:sldId id="308" r:id="rId9"/>
  </p:sldIdLst>
  <p:sldSz cx="9144000" cy="5143500" type="screen16x9"/>
  <p:notesSz cx="6858000" cy="9144000"/>
  <p:embeddedFontLst>
    <p:embeddedFont>
      <p:font typeface="Lora" pitchFamily="2" charset="77"/>
      <p:regular r:id="rId11"/>
      <p:bold r:id="rId12"/>
      <p:italic r:id="rId13"/>
      <p:boldItalic r:id="rId14"/>
    </p:embeddedFont>
    <p:embeddedFont>
      <p:font typeface="Quattrocento Sans" panose="020B0502050000020003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BD3FF3-FCB9-4716-B890-B0339820E3E5}">
  <a:tblStyle styleId="{3BBD3FF3-FCB9-4716-B890-B0339820E3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96"/>
    <p:restoredTop sz="94767"/>
  </p:normalViewPr>
  <p:slideViewPr>
    <p:cSldViewPr snapToGrid="0" snapToObjects="1">
      <p:cViewPr varScale="1">
        <p:scale>
          <a:sx n="161" d="100"/>
          <a:sy n="161" d="100"/>
        </p:scale>
        <p:origin x="9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32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8046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9212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9809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16259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2851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2099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7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uellerbbm-vas.de/startseit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nrwl.io/nrwl-nx-6-3-faster-testing-with-jest-20a8ddb506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estjs.io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kSiDo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JensHabegger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btroncone/a6e4347326749f938510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nrwl.io/nx" TargetMode="External"/><Relationship Id="rId5" Type="http://schemas.openxmlformats.org/officeDocument/2006/relationships/hyperlink" Target="https://blog.angularindepth.com/integrate-jest-into-an-angular-application-and-library-163b01d977ce" TargetMode="External"/><Relationship Id="rId4" Type="http://schemas.openxmlformats.org/officeDocument/2006/relationships/hyperlink" Target="https://www.youtube.com/watch?v=t3jx0EC-Y3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0" y="2878750"/>
            <a:ext cx="915597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</a:rPr>
              <a:t>Testing NGRX with Jest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68A58D-A136-8C48-BAC1-F56A7752C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773" y="1088827"/>
            <a:ext cx="1159797" cy="1159797"/>
          </a:xfrm>
          <a:prstGeom prst="ellipse">
            <a:avLst/>
          </a:prstGeom>
          <a:ln w="9525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B2348C-0AC9-3340-AC18-8FCCD2F6B2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5780" y="1088828"/>
            <a:ext cx="1159797" cy="115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23842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subTitle" idx="4294967295"/>
          </p:nvPr>
        </p:nvSpPr>
        <p:spPr>
          <a:xfrm>
            <a:off x="2371499" y="2093775"/>
            <a:ext cx="5667269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I am </a:t>
            </a:r>
            <a:r>
              <a:rPr lang="en" sz="3600" b="1" i="1" dirty="0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Jens </a:t>
            </a:r>
            <a:r>
              <a:rPr lang="en" sz="3600" b="1" i="1" dirty="0" err="1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Habegger</a:t>
            </a:r>
            <a:endParaRPr sz="3600" b="1" i="1" dirty="0">
              <a:highlight>
                <a:srgbClr val="FFCD00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1800" dirty="0">
                <a:solidFill>
                  <a:schemeClr val="dk1"/>
                </a:solidFill>
              </a:rPr>
              <a:t>Engineer at </a:t>
            </a:r>
            <a:r>
              <a:rPr lang="de-DE" sz="1800" dirty="0">
                <a:solidFill>
                  <a:schemeClr val="dk1"/>
                </a:solidFill>
                <a:hlinkClick r:id="rId3"/>
              </a:rPr>
              <a:t>Müller-BBM </a:t>
            </a:r>
            <a:r>
              <a:rPr lang="de-DE" sz="1800" dirty="0" err="1">
                <a:solidFill>
                  <a:schemeClr val="dk1"/>
                </a:solidFill>
                <a:hlinkClick r:id="rId3"/>
              </a:rPr>
              <a:t>VibroAkustik</a:t>
            </a:r>
            <a:r>
              <a:rPr lang="de-DE" sz="1800" dirty="0">
                <a:solidFill>
                  <a:schemeClr val="dk1"/>
                </a:solidFill>
                <a:hlinkClick r:id="rId3"/>
              </a:rPr>
              <a:t> Systeme GmbH</a:t>
            </a:r>
            <a:endParaRPr lang="de-DE"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de-DE" sz="1800" dirty="0">
              <a:solidFill>
                <a:schemeClr val="dk1"/>
              </a:solidFill>
              <a:highlight>
                <a:srgbClr val="FFCD00"/>
              </a:highlight>
            </a:endParaRP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sz="1800" dirty="0">
              <a:solidFill>
                <a:schemeClr val="dk1"/>
              </a:solidFill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/>
          </a:p>
        </p:txBody>
      </p:sp>
      <p:cxnSp>
        <p:nvCxnSpPr>
          <p:cNvPr id="101" name="Google Shape;101;p14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Google Shape;103;p14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Hello!</a:t>
            </a:r>
            <a:endParaRPr sz="6000" dirty="0"/>
          </a:p>
        </p:txBody>
      </p:sp>
      <p:cxnSp>
        <p:nvCxnSpPr>
          <p:cNvPr id="104" name="Google Shape;104;p14"/>
          <p:cNvCxnSpPr/>
          <p:nvPr/>
        </p:nvCxnSpPr>
        <p:spPr>
          <a:xfrm>
            <a:off x="4738400" y="1428750"/>
            <a:ext cx="4405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C6D8E7-6FD7-5940-8C2E-051AA9091E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467" y="647117"/>
            <a:ext cx="1563266" cy="1563266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49" y="922668"/>
            <a:ext cx="3715537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CD00"/>
                </a:highlight>
              </a:rPr>
              <a:t>What’s NGRX again?</a:t>
            </a:r>
            <a:endParaRPr dirty="0">
              <a:highlight>
                <a:srgbClr val="FFCD00"/>
              </a:highlight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E6AD61-DEBA-FE45-BDCF-C4EA138D1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50" y="1858632"/>
            <a:ext cx="87503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38146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about </a:t>
            </a:r>
            <a:r>
              <a:rPr lang="en" dirty="0">
                <a:highlight>
                  <a:srgbClr val="FFCD00"/>
                </a:highlight>
              </a:rPr>
              <a:t>Jest</a:t>
            </a:r>
            <a:r>
              <a:rPr lang="en" dirty="0"/>
              <a:t>?</a:t>
            </a:r>
            <a:endParaRPr dirty="0">
              <a:highlight>
                <a:srgbClr val="FFCD00"/>
              </a:highlight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de-DE" dirty="0"/>
              <a:t>Alternative Test Runner </a:t>
            </a:r>
            <a:r>
              <a:rPr lang="de-DE" dirty="0" err="1"/>
              <a:t>by</a:t>
            </a:r>
            <a:r>
              <a:rPr lang="de-DE" dirty="0"/>
              <a:t> Facebook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assertion</a:t>
            </a:r>
            <a:r>
              <a:rPr lang="de-DE" dirty="0"/>
              <a:t> / </a:t>
            </a:r>
            <a:r>
              <a:rPr lang="de-DE" dirty="0" err="1"/>
              <a:t>mocking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de-DE" dirty="0" err="1"/>
              <a:t>Incredibly</a:t>
            </a:r>
            <a:r>
              <a:rPr lang="de-DE" dirty="0"/>
              <a:t> fast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de-DE" dirty="0"/>
              <a:t>Snapshot </a:t>
            </a:r>
            <a:r>
              <a:rPr lang="de-DE" dirty="0" err="1"/>
              <a:t>Testing</a:t>
            </a:r>
            <a:endParaRPr lang="de-DE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de-DE" dirty="0" err="1"/>
              <a:t>Sandboxed</a:t>
            </a:r>
            <a:endParaRPr lang="de-DE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de-DE" dirty="0"/>
              <a:t>Great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reporting</a:t>
            </a:r>
            <a:endParaRPr lang="de-DE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de-DE" dirty="0"/>
              <a:t>(</a:t>
            </a:r>
            <a:r>
              <a:rPr lang="de-DE" dirty="0" err="1"/>
              <a:t>Almost</a:t>
            </a:r>
            <a:r>
              <a:rPr lang="de-DE" dirty="0"/>
              <a:t>)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configuration</a:t>
            </a:r>
            <a:endParaRPr lang="de-DE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de-DE" dirty="0" err="1"/>
              <a:t>Included</a:t>
            </a:r>
            <a:r>
              <a:rPr lang="de-DE" dirty="0"/>
              <a:t> in </a:t>
            </a:r>
            <a:r>
              <a:rPr lang="de-DE" dirty="0" err="1"/>
              <a:t>Nrwl</a:t>
            </a:r>
            <a:r>
              <a:rPr lang="de-DE" dirty="0"/>
              <a:t> </a:t>
            </a:r>
            <a:r>
              <a:rPr lang="de-DE" dirty="0" err="1"/>
              <a:t>Extensions</a:t>
            </a:r>
            <a:r>
              <a:rPr lang="de-DE" dirty="0"/>
              <a:t> &gt;= 6.3 (</a:t>
            </a:r>
            <a:r>
              <a:rPr lang="de-DE" dirty="0">
                <a:hlinkClick r:id="rId3"/>
              </a:rPr>
              <a:t>nrwl.io</a:t>
            </a:r>
            <a:r>
              <a:rPr lang="de-DE" dirty="0"/>
              <a:t>)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874214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highlight>
                  <a:srgbClr val="FFCD00"/>
                </a:highlight>
              </a:rPr>
              <a:t>Big concept</a:t>
            </a:r>
            <a:endParaRPr sz="4800">
              <a:highlight>
                <a:srgbClr val="FFCD00"/>
              </a:highlight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Bring the attention of your audience over a key concept using icons or illustrations</a:t>
            </a:r>
            <a:endParaRPr sz="1800"/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8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41" name="Google Shape;14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8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2E1B844-18D2-9740-98D4-9F90774E7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497" y="7100"/>
            <a:ext cx="6698744" cy="45249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7269B5-B016-D24E-80EB-0AC48D59A94C}"/>
              </a:ext>
            </a:extLst>
          </p:cNvPr>
          <p:cNvSpPr/>
          <p:nvPr/>
        </p:nvSpPr>
        <p:spPr>
          <a:xfrm>
            <a:off x="3767013" y="4590378"/>
            <a:ext cx="13837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err="1">
                <a:hlinkClick r:id="rId4"/>
              </a:rPr>
              <a:t>jestjs.io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362282499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</a:rPr>
              <a:t>D</a:t>
            </a:r>
            <a:r>
              <a:rPr lang="de-DE" sz="4800" dirty="0" err="1">
                <a:highlight>
                  <a:srgbClr val="FFCD00"/>
                </a:highlight>
              </a:rPr>
              <a:t>e</a:t>
            </a:r>
            <a:r>
              <a:rPr lang="en" sz="4800" dirty="0" err="1">
                <a:highlight>
                  <a:srgbClr val="FFCD00"/>
                </a:highlight>
              </a:rPr>
              <a:t>mo</a:t>
            </a:r>
            <a:r>
              <a:rPr lang="en" sz="4800" dirty="0">
                <a:highlight>
                  <a:srgbClr val="FFCD00"/>
                </a:highlight>
              </a:rPr>
              <a:t> Time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470250" y="487420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64BC95-5A4E-0C46-9798-09965ED23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778" y="907999"/>
            <a:ext cx="952434" cy="1398068"/>
          </a:xfrm>
          <a:prstGeom prst="rect">
            <a:avLst/>
          </a:prstGeom>
        </p:spPr>
      </p:pic>
      <p:sp>
        <p:nvSpPr>
          <p:cNvPr id="20" name="Google Shape;124;p17">
            <a:extLst>
              <a:ext uri="{FF2B5EF4-FFF2-40B4-BE49-F238E27FC236}">
                <a16:creationId xmlns:a16="http://schemas.microsoft.com/office/drawing/2014/main" id="{00944D64-CF41-8B4C-8E19-E299CF432055}"/>
              </a:ext>
            </a:extLst>
          </p:cNvPr>
          <p:cNvSpPr txBox="1">
            <a:spLocks/>
          </p:cNvSpPr>
          <p:nvPr/>
        </p:nvSpPr>
        <p:spPr>
          <a:xfrm>
            <a:off x="2456953" y="4220480"/>
            <a:ext cx="4293703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dirty="0" err="1"/>
              <a:t>run</a:t>
            </a:r>
            <a:r>
              <a:rPr lang="de-DE" dirty="0"/>
              <a:t> `</a:t>
            </a:r>
            <a:r>
              <a:rPr lang="de-DE" dirty="0" err="1"/>
              <a:t>npm</a:t>
            </a:r>
            <a:r>
              <a:rPr lang="de-DE" dirty="0"/>
              <a:t> </a:t>
            </a:r>
            <a:r>
              <a:rPr lang="de-DE" dirty="0" err="1"/>
              <a:t>install</a:t>
            </a:r>
            <a:r>
              <a:rPr lang="de-DE" dirty="0"/>
              <a:t>`, `</a:t>
            </a:r>
            <a:r>
              <a:rPr lang="de-DE" dirty="0" err="1"/>
              <a:t>ng</a:t>
            </a:r>
            <a:r>
              <a:rPr lang="de-DE" dirty="0"/>
              <a:t> </a:t>
            </a:r>
            <a:r>
              <a:rPr lang="de-DE" dirty="0" err="1"/>
              <a:t>serve</a:t>
            </a:r>
            <a:r>
              <a:rPr lang="de-DE" dirty="0"/>
              <a:t>`, </a:t>
            </a:r>
            <a:r>
              <a:rPr lang="de-DE" dirty="0" err="1"/>
              <a:t>and</a:t>
            </a:r>
            <a:r>
              <a:rPr lang="de-DE" dirty="0"/>
              <a:t> `</a:t>
            </a:r>
            <a:r>
              <a:rPr lang="de-DE" dirty="0" err="1"/>
              <a:t>ng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--watch`</a:t>
            </a:r>
            <a:endParaRPr lang="de-DE" dirty="0">
              <a:highlight>
                <a:srgbClr val="FFCD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90258642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6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Any </a:t>
            </a:r>
            <a:r>
              <a:rPr lang="en" sz="3600" b="1" i="1" dirty="0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 ?</a:t>
            </a:r>
            <a:endParaRPr sz="3600" b="1" i="1" dirty="0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You can find me at</a:t>
            </a:r>
          </a:p>
          <a:p>
            <a:pPr marL="285750" indent="-285750"/>
            <a:r>
              <a:rPr lang="de-DE" sz="1800" dirty="0">
                <a:solidFill>
                  <a:schemeClr val="dk1"/>
                </a:solidFill>
                <a:hlinkClick r:id="rId3"/>
              </a:rPr>
              <a:t>https://github.com/TekSiDoT</a:t>
            </a:r>
            <a:endParaRPr lang="de-DE" sz="1800" dirty="0">
              <a:solidFill>
                <a:schemeClr val="dk1"/>
              </a:solidFill>
            </a:endParaRPr>
          </a:p>
          <a:p>
            <a:pPr marL="285750" indent="-285750"/>
            <a:r>
              <a:rPr lang="de-DE" sz="1800" dirty="0">
                <a:solidFill>
                  <a:schemeClr val="dk1"/>
                </a:solidFill>
                <a:hlinkClick r:id="rId4"/>
              </a:rPr>
              <a:t>https://twitter.com/JensHabegger</a:t>
            </a:r>
            <a:endParaRPr lang="de-DE" sz="1800" dirty="0">
              <a:solidFill>
                <a:schemeClr val="dk1"/>
              </a:solidFill>
            </a:endParaRPr>
          </a:p>
          <a:p>
            <a:pPr marL="285750" indent="-285750"/>
            <a:r>
              <a:rPr lang="de-DE" sz="1800" dirty="0" err="1">
                <a:solidFill>
                  <a:schemeClr val="dk1"/>
                </a:solidFill>
              </a:rPr>
              <a:t>jens.habegger@muellerbbm-vas.de</a:t>
            </a:r>
            <a:endParaRPr lang="de-DE" sz="1800" dirty="0">
              <a:solidFill>
                <a:schemeClr val="dk1"/>
              </a:solidFill>
            </a:endParaRPr>
          </a:p>
        </p:txBody>
      </p:sp>
      <p:cxnSp>
        <p:nvCxnSpPr>
          <p:cNvPr id="409" name="Google Shape;409;p36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0" name="Google Shape;410;p36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cxnSp>
        <p:nvCxnSpPr>
          <p:cNvPr id="411" name="Google Shape;411;p36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2" name="Google Shape;412;p36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36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414" name="Google Shape;414;p3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3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1840812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49" y="922668"/>
            <a:ext cx="3715537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CD00"/>
                </a:highlight>
              </a:rPr>
              <a:t>Resources</a:t>
            </a:r>
            <a:r>
              <a:rPr lang="en" dirty="0"/>
              <a:t> &amp; </a:t>
            </a:r>
            <a:r>
              <a:rPr lang="en" dirty="0">
                <a:highlight>
                  <a:srgbClr val="FFCD00"/>
                </a:highlight>
              </a:rPr>
              <a:t>Links</a:t>
            </a:r>
            <a:endParaRPr dirty="0">
              <a:highlight>
                <a:srgbClr val="FFCD00"/>
              </a:highlight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0" name="Google Shape;125;p17">
            <a:extLst>
              <a:ext uri="{FF2B5EF4-FFF2-40B4-BE49-F238E27FC236}">
                <a16:creationId xmlns:a16="http://schemas.microsoft.com/office/drawing/2014/main" id="{A054A112-6F07-4C48-9890-8DFC668DC1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de-DE" dirty="0">
                <a:hlinkClick r:id="rId3"/>
              </a:rPr>
              <a:t>Introduction to NGRX</a:t>
            </a:r>
            <a:endParaRPr lang="de-DE" dirty="0">
              <a:hlinkClick r:id="rId4"/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de-DE" dirty="0">
                <a:hlinkClick r:id="rId4"/>
              </a:rPr>
              <a:t>Reducing Boilerplate in NGRX</a:t>
            </a:r>
            <a:endParaRPr lang="de-DE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de-DE" dirty="0">
                <a:hlinkClick r:id="rId5"/>
              </a:rPr>
              <a:t>Integrating Jest in Angular</a:t>
            </a:r>
            <a:endParaRPr lang="de-DE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de-DE" dirty="0" err="1">
                <a:hlinkClick r:id="rId6"/>
              </a:rPr>
              <a:t>Nrwl</a:t>
            </a:r>
            <a:r>
              <a:rPr lang="de-DE" dirty="0">
                <a:hlinkClick r:id="rId6"/>
              </a:rPr>
              <a:t> </a:t>
            </a:r>
            <a:r>
              <a:rPr lang="de-DE" dirty="0" err="1">
                <a:hlinkClick r:id="rId6"/>
              </a:rPr>
              <a:t>Extensions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680066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2340</TotalTime>
  <Words>154</Words>
  <Application>Microsoft Macintosh PowerPoint</Application>
  <PresentationFormat>On-screen Show (16:9)</PresentationFormat>
  <Paragraphs>40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Lora</vt:lpstr>
      <vt:lpstr>Quattrocento Sans</vt:lpstr>
      <vt:lpstr>Viola template</vt:lpstr>
      <vt:lpstr>Testing NGRX with Jest</vt:lpstr>
      <vt:lpstr>Hello!</vt:lpstr>
      <vt:lpstr>What’s NGRX again?</vt:lpstr>
      <vt:lpstr>What about Jest?</vt:lpstr>
      <vt:lpstr>Big concept</vt:lpstr>
      <vt:lpstr>Demo Time</vt:lpstr>
      <vt:lpstr>Thanks!</vt:lpstr>
      <vt:lpstr>Resources &amp;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Webcomponents &amp; Angular Elements</dc:title>
  <cp:lastModifiedBy>Jens Habegger</cp:lastModifiedBy>
  <cp:revision>21</cp:revision>
  <dcterms:modified xsi:type="dcterms:W3CDTF">2019-02-15T09:24:13Z</dcterms:modified>
</cp:coreProperties>
</file>